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7" r:id="rId11"/>
    <p:sldId id="265" r:id="rId12"/>
    <p:sldId id="266" r:id="rId13"/>
    <p:sldId id="268" r:id="rId14"/>
    <p:sldId id="270" r:id="rId15"/>
    <p:sldId id="271" r:id="rId16"/>
    <p:sldId id="269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53" autoAdjust="0"/>
    <p:restoredTop sz="88689" autoAdjust="0"/>
  </p:normalViewPr>
  <p:slideViewPr>
    <p:cSldViewPr snapToGrid="0">
      <p:cViewPr varScale="1">
        <p:scale>
          <a:sx n="65" d="100"/>
          <a:sy n="65" d="100"/>
        </p:scale>
        <p:origin x="-94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ED87B-1D0E-41B0-B2F2-41AAAED125BD}" type="datetimeFigureOut">
              <a:rPr lang="ru-RU" smtClean="0"/>
              <a:t>18.11.2016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D5031-3BE3-41AF-BE39-C1F4A6F3CA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889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ED87B-1D0E-41B0-B2F2-41AAAED125BD}" type="datetimeFigureOut">
              <a:rPr lang="ru-RU" smtClean="0"/>
              <a:t>18.11.2016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D5031-3BE3-41AF-BE39-C1F4A6F3CA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484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ED87B-1D0E-41B0-B2F2-41AAAED125BD}" type="datetimeFigureOut">
              <a:rPr lang="ru-RU" smtClean="0"/>
              <a:t>18.11.2016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D5031-3BE3-41AF-BE39-C1F4A6F3CA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03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ED87B-1D0E-41B0-B2F2-41AAAED125BD}" type="datetimeFigureOut">
              <a:rPr lang="ru-RU" smtClean="0"/>
              <a:t>18.11.2016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D5031-3BE3-41AF-BE39-C1F4A6F3CA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263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ED87B-1D0E-41B0-B2F2-41AAAED125BD}" type="datetimeFigureOut">
              <a:rPr lang="ru-RU" smtClean="0"/>
              <a:t>18.11.2016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D5031-3BE3-41AF-BE39-C1F4A6F3CA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828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ED87B-1D0E-41B0-B2F2-41AAAED125BD}" type="datetimeFigureOut">
              <a:rPr lang="ru-RU" smtClean="0"/>
              <a:t>18.11.2016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D5031-3BE3-41AF-BE39-C1F4A6F3CA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335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ED87B-1D0E-41B0-B2F2-41AAAED125BD}" type="datetimeFigureOut">
              <a:rPr lang="ru-RU" smtClean="0"/>
              <a:t>18.11.2016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D5031-3BE3-41AF-BE39-C1F4A6F3CA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17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ED87B-1D0E-41B0-B2F2-41AAAED125BD}" type="datetimeFigureOut">
              <a:rPr lang="ru-RU" smtClean="0"/>
              <a:t>18.11.2016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D5031-3BE3-41AF-BE39-C1F4A6F3CA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194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ED87B-1D0E-41B0-B2F2-41AAAED125BD}" type="datetimeFigureOut">
              <a:rPr lang="ru-RU" smtClean="0"/>
              <a:t>18.11.2016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D5031-3BE3-41AF-BE39-C1F4A6F3CA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174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ED87B-1D0E-41B0-B2F2-41AAAED125BD}" type="datetimeFigureOut">
              <a:rPr lang="ru-RU" smtClean="0"/>
              <a:t>18.11.2016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D5031-3BE3-41AF-BE39-C1F4A6F3CA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500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ED87B-1D0E-41B0-B2F2-41AAAED125BD}" type="datetimeFigureOut">
              <a:rPr lang="ru-RU" smtClean="0"/>
              <a:t>18.11.2016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D5031-3BE3-41AF-BE39-C1F4A6F3CA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449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ED87B-1D0E-41B0-B2F2-41AAAED125BD}" type="datetimeFigureOut">
              <a:rPr lang="ru-RU" smtClean="0"/>
              <a:t>18.11.2016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D5031-3BE3-41AF-BE39-C1F4A6F3CA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641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dic.academic.ru/dic.nsf/ruwiki/90583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юрий\Desktop\untitl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1"/>
            <a:ext cx="12192000" cy="68862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8079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49254" y="0"/>
            <a:ext cx="10332893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Зависимость от гаджетов</a:t>
            </a:r>
            <a:endParaRPr lang="ru-RU" sz="72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563" y="1200329"/>
            <a:ext cx="9052273" cy="565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06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192001" cy="212365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Как определить зависимость от гаджетов у </a:t>
            </a:r>
            <a:r>
              <a:rPr lang="ru-RU" sz="6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детей?</a:t>
            </a:r>
            <a:endParaRPr lang="ru-RU" sz="6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5227" y="2303962"/>
            <a:ext cx="12056773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могут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провести без компьютера,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других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технических средств.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гаджет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начинают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нервничать.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могут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ограничивать время занятий,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сидят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смартфоном больше, чем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планируют.  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 уделяют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компьютеру, смартфону, у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них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хорошее настроение,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испытывают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 эйфории.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Требуют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родителей покупки (установки) новых версий игр, других современных устройств. </a:t>
            </a:r>
            <a:endParaRPr lang="ru-RU" sz="3200" dirty="0"/>
          </a:p>
          <a:p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295288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692" y="3020285"/>
            <a:ext cx="5572261" cy="39108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11" y="-1820"/>
            <a:ext cx="5537915" cy="30202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48" y="3019375"/>
            <a:ext cx="5510642" cy="39127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692" y="0"/>
            <a:ext cx="5572259" cy="301846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86952" y="2533703"/>
            <a:ext cx="8035726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Селфи</a:t>
            </a:r>
            <a:r>
              <a:rPr lang="ru-RU" sz="72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зависимость</a:t>
            </a:r>
            <a:endParaRPr lang="ru-RU" sz="72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4963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936" y="0"/>
            <a:ext cx="1205766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Признаки </a:t>
            </a:r>
            <a:r>
              <a:rPr lang="ru-RU" sz="7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с</a:t>
            </a:r>
            <a:r>
              <a:rPr lang="ru-RU" sz="7200" b="1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елфи</a:t>
            </a:r>
            <a:r>
              <a:rPr lang="ru-RU" sz="72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зависимости</a:t>
            </a:r>
            <a:endParaRPr lang="ru-RU" sz="72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9054" y="1207808"/>
            <a:ext cx="11921542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человек </a:t>
            </a:r>
            <a:r>
              <a:rPr lang="ru-RU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делает минимум три фотографии себя в день;</a:t>
            </a:r>
          </a:p>
          <a:p>
            <a:r>
              <a:rPr lang="ru-RU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выкладывает </a:t>
            </a:r>
            <a:r>
              <a:rPr lang="ru-RU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фото в социальные сети для всеобщего обозрения;</a:t>
            </a:r>
          </a:p>
          <a:p>
            <a:r>
              <a:rPr lang="ru-RU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в </a:t>
            </a:r>
            <a:r>
              <a:rPr lang="ru-RU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дальнейшем человек не рассматривает снимок, он теряет актуальность, важны лишь поставленные лайки и комментарии;</a:t>
            </a:r>
          </a:p>
          <a:p>
            <a:r>
              <a:rPr lang="ru-RU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из-за </a:t>
            </a:r>
            <a:r>
              <a:rPr lang="ru-RU" sz="3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селфи</a:t>
            </a:r>
            <a:r>
              <a:rPr lang="ru-RU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возникают опасные для жизни ситуации;</a:t>
            </a:r>
          </a:p>
          <a:p>
            <a:r>
              <a:rPr lang="ru-RU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возникает </a:t>
            </a:r>
            <a:r>
              <a:rPr lang="ru-RU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агрессивная реакция на замечания людей</a:t>
            </a:r>
            <a:r>
              <a:rPr lang="ru-RU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2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598017" y="0"/>
            <a:ext cx="6593983" cy="2820473"/>
          </a:xfr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решить </a:t>
            </a:r>
            <a:br>
              <a:rPr lang="ru-RU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проблему</a:t>
            </a:r>
            <a:r>
              <a:rPr lang="ru-RU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???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324" y="3023360"/>
            <a:ext cx="12106141" cy="368224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4800" b="1" dirty="0">
                <a:solidFill>
                  <a:srgbClr val="FF0000"/>
                </a:solidFill>
              </a:rPr>
              <a:t>К</a:t>
            </a:r>
            <a:r>
              <a:rPr lang="ru-RU" sz="3200" b="1" dirty="0" smtClean="0">
                <a:solidFill>
                  <a:srgbClr val="FF0000"/>
                </a:solidFill>
              </a:rPr>
              <a:t> – контроль </a:t>
            </a:r>
            <a:r>
              <a:rPr lang="ru-RU" sz="3200" dirty="0" smtClean="0"/>
              <a:t>(родительский, эмоциональный, временной, технический).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4800" b="1" dirty="0">
                <a:solidFill>
                  <a:srgbClr val="FF0000"/>
                </a:solidFill>
              </a:rPr>
              <a:t>А</a:t>
            </a:r>
            <a:r>
              <a:rPr lang="ru-RU" sz="3200" b="1" dirty="0" smtClean="0">
                <a:solidFill>
                  <a:srgbClr val="FF0000"/>
                </a:solidFill>
              </a:rPr>
              <a:t> – альтернатива </a:t>
            </a:r>
            <a:r>
              <a:rPr lang="ru-RU" sz="3200" dirty="0" smtClean="0"/>
              <a:t>(спорт, искусство, занятия по интересам, учеба, живое общение).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4800" b="1" dirty="0">
                <a:solidFill>
                  <a:srgbClr val="FF0000"/>
                </a:solidFill>
              </a:rPr>
              <a:t>К</a:t>
            </a:r>
            <a:r>
              <a:rPr lang="ru-RU" sz="3200" b="1" dirty="0" smtClean="0">
                <a:solidFill>
                  <a:srgbClr val="FF0000"/>
                </a:solidFill>
              </a:rPr>
              <a:t> – культура </a:t>
            </a:r>
            <a:r>
              <a:rPr lang="ru-RU" sz="3200" dirty="0" smtClean="0"/>
              <a:t>(свод правил и поведения общения с техническими средствами. Обязателен для всех членов семьи и родственников).</a:t>
            </a:r>
          </a:p>
        </p:txBody>
      </p:sp>
      <p:pic>
        <p:nvPicPr>
          <p:cNvPr id="45060" name="Picture 4" descr="симво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5598017" cy="2820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420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5471" y="604684"/>
            <a:ext cx="11695471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Центр психолого-медико-социальной помощи «Ресурс» 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Адрес: ул. Деловая, 11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Телефон: 554-74-09</a:t>
            </a:r>
          </a:p>
          <a:p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Тренинговая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группа  для подростков по интернет-зависимости: четверг, 15.00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Руководитель: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Сайдакова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Елена Валерьевна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Телефон:  8 987 299 69 90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49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64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553064" y="207758"/>
            <a:ext cx="11137006" cy="5677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НЕХИМИЧЕСКИЕ ВИДЫ ЗАВИСИМОСТИ</a:t>
            </a:r>
            <a:endParaRPr lang="ru-RU" sz="9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657303" y="5442155"/>
            <a:ext cx="27579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Ясавиев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Д.Р.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МБОУ «Школа №103»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632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1972" y="515155"/>
            <a:ext cx="1155234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solidFill>
                  <a:srgbClr val="FF0000"/>
                </a:solidFill>
              </a:rPr>
              <a:t>Нехимическая зависимость</a:t>
            </a:r>
            <a:r>
              <a:rPr lang="ru-RU" sz="6000" dirty="0">
                <a:solidFill>
                  <a:srgbClr val="FF0000"/>
                </a:solidFill>
              </a:rPr>
              <a:t> </a:t>
            </a:r>
            <a:endParaRPr lang="ru-RU" sz="6000" dirty="0" smtClean="0">
              <a:solidFill>
                <a:srgbClr val="FF0000"/>
              </a:solidFill>
            </a:endParaRPr>
          </a:p>
          <a:p>
            <a:pPr algn="ctr"/>
            <a:r>
              <a:rPr lang="ru-RU" sz="6000" dirty="0" smtClean="0">
                <a:solidFill>
                  <a:srgbClr val="002060"/>
                </a:solidFill>
              </a:rPr>
              <a:t>(</a:t>
            </a:r>
            <a:r>
              <a:rPr lang="ru-RU" sz="6000" b="1" dirty="0" smtClean="0">
                <a:solidFill>
                  <a:srgbClr val="002060"/>
                </a:solidFill>
              </a:rPr>
              <a:t>поведенческая</a:t>
            </a:r>
            <a:r>
              <a:rPr lang="ru-RU" sz="6000" b="1" dirty="0">
                <a:solidFill>
                  <a:srgbClr val="002060"/>
                </a:solidFill>
              </a:rPr>
              <a:t> зависимость</a:t>
            </a:r>
            <a:r>
              <a:rPr lang="ru-RU" sz="6000" dirty="0">
                <a:solidFill>
                  <a:srgbClr val="002060"/>
                </a:solidFill>
              </a:rPr>
              <a:t>) — это </a:t>
            </a:r>
            <a:r>
              <a:rPr lang="ru-RU" sz="6000" u="sng" dirty="0" err="1">
                <a:solidFill>
                  <a:srgbClr val="002060"/>
                </a:solidFill>
                <a:hlinkClick r:id="rId2"/>
              </a:rPr>
              <a:t>аддикция</a:t>
            </a:r>
            <a:r>
              <a:rPr lang="ru-RU" sz="6000" dirty="0" smtClean="0">
                <a:solidFill>
                  <a:srgbClr val="002060"/>
                </a:solidFill>
              </a:rPr>
              <a:t>,</a:t>
            </a:r>
            <a:r>
              <a:rPr lang="ru-RU" sz="6000" dirty="0">
                <a:solidFill>
                  <a:srgbClr val="002060"/>
                </a:solidFill>
              </a:rPr>
              <a:t> </a:t>
            </a:r>
            <a:r>
              <a:rPr lang="ru-RU" sz="6000" dirty="0" smtClean="0">
                <a:solidFill>
                  <a:srgbClr val="002060"/>
                </a:solidFill>
              </a:rPr>
              <a:t>зависимость не от</a:t>
            </a:r>
            <a:r>
              <a:rPr lang="ru-RU" sz="6000" dirty="0">
                <a:solidFill>
                  <a:srgbClr val="002060"/>
                </a:solidFill>
              </a:rPr>
              <a:t> </a:t>
            </a:r>
            <a:r>
              <a:rPr lang="ru-RU" sz="6000" u="sng" dirty="0" err="1" smtClean="0">
                <a:solidFill>
                  <a:srgbClr val="002060"/>
                </a:solidFill>
              </a:rPr>
              <a:t>психоактивных</a:t>
            </a:r>
            <a:r>
              <a:rPr lang="ru-RU" sz="6000" u="sng" dirty="0">
                <a:solidFill>
                  <a:srgbClr val="002060"/>
                </a:solidFill>
              </a:rPr>
              <a:t> </a:t>
            </a:r>
            <a:r>
              <a:rPr lang="ru-RU" sz="6000" u="sng" dirty="0" smtClean="0">
                <a:solidFill>
                  <a:srgbClr val="002060"/>
                </a:solidFill>
              </a:rPr>
              <a:t>веществ</a:t>
            </a:r>
            <a:endParaRPr lang="ru-RU" sz="6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01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/>
          <p:cNvSpPr txBox="1">
            <a:spLocks/>
          </p:cNvSpPr>
          <p:nvPr/>
        </p:nvSpPr>
        <p:spPr>
          <a:xfrm>
            <a:off x="442452" y="626795"/>
            <a:ext cx="11032624" cy="1295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8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Аддиктоло́гия</a:t>
            </a:r>
            <a:r>
              <a:rPr lang="ru-RU" sz="8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наука о зависимом поведении</a:t>
            </a:r>
            <a:endParaRPr lang="ru-RU" sz="8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512" y="2438601"/>
            <a:ext cx="6624034" cy="4419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1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56966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Виды зависимости</a:t>
            </a:r>
            <a:endParaRPr lang="ru-RU" sz="96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153" y="1711329"/>
            <a:ext cx="5679583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4000" b="1" dirty="0" smtClean="0"/>
              <a:t>Интернет</a:t>
            </a:r>
            <a:endParaRPr lang="ru-RU" sz="4000" b="1" dirty="0"/>
          </a:p>
          <a:p>
            <a:pPr>
              <a:lnSpc>
                <a:spcPct val="90000"/>
              </a:lnSpc>
              <a:defRPr/>
            </a:pPr>
            <a:r>
              <a:rPr lang="ru-RU" sz="4000" b="1" dirty="0"/>
              <a:t>Игровая</a:t>
            </a:r>
          </a:p>
          <a:p>
            <a:pPr>
              <a:lnSpc>
                <a:spcPct val="90000"/>
              </a:lnSpc>
              <a:defRPr/>
            </a:pPr>
            <a:r>
              <a:rPr lang="ru-RU" sz="4000" b="1" dirty="0"/>
              <a:t>От социальных сетей</a:t>
            </a:r>
          </a:p>
          <a:p>
            <a:pPr>
              <a:lnSpc>
                <a:spcPct val="90000"/>
              </a:lnSpc>
              <a:defRPr/>
            </a:pPr>
            <a:r>
              <a:rPr lang="ru-RU" sz="4000" b="1" dirty="0"/>
              <a:t>Гаджет</a:t>
            </a:r>
          </a:p>
          <a:p>
            <a:pPr>
              <a:lnSpc>
                <a:spcPct val="90000"/>
              </a:lnSpc>
              <a:defRPr/>
            </a:pPr>
            <a:r>
              <a:rPr lang="ru-RU" sz="4000" b="1" dirty="0"/>
              <a:t>Пищевая</a:t>
            </a:r>
          </a:p>
          <a:p>
            <a:pPr>
              <a:lnSpc>
                <a:spcPct val="90000"/>
              </a:lnSpc>
              <a:defRPr/>
            </a:pPr>
            <a:r>
              <a:rPr lang="ru-RU" sz="4000" b="1" dirty="0" err="1"/>
              <a:t>Трудоголизм</a:t>
            </a:r>
            <a:endParaRPr lang="ru-RU" sz="4000" b="1" dirty="0"/>
          </a:p>
          <a:p>
            <a:pPr>
              <a:lnSpc>
                <a:spcPct val="90000"/>
              </a:lnSpc>
              <a:defRPr/>
            </a:pPr>
            <a:r>
              <a:rPr lang="ru-RU" sz="4000" b="1" dirty="0"/>
              <a:t>Шопинг</a:t>
            </a:r>
          </a:p>
          <a:p>
            <a:pPr>
              <a:lnSpc>
                <a:spcPct val="90000"/>
              </a:lnSpc>
              <a:defRPr/>
            </a:pPr>
            <a:r>
              <a:rPr lang="ru-RU" sz="4000" b="1" dirty="0"/>
              <a:t>Фанатизм </a:t>
            </a:r>
          </a:p>
          <a:p>
            <a:pPr>
              <a:lnSpc>
                <a:spcPct val="90000"/>
              </a:lnSpc>
              <a:defRPr/>
            </a:pPr>
            <a:r>
              <a:rPr lang="ru-RU" sz="4000" b="1" dirty="0" err="1"/>
              <a:t>Селфи</a:t>
            </a:r>
            <a:r>
              <a:rPr lang="ru-RU" sz="4000" b="1" dirty="0"/>
              <a:t> зависимость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835" y="1941849"/>
            <a:ext cx="7042879" cy="457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41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5495" y="0"/>
            <a:ext cx="11410189" cy="230832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Симптомы </a:t>
            </a:r>
            <a:endParaRPr lang="ru-RU" sz="72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/>
            <a:r>
              <a:rPr lang="ru-RU" sz="7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интернет-зависимости</a:t>
            </a:r>
            <a:endParaRPr lang="ru-RU" sz="7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9185" y="2308324"/>
            <a:ext cx="11822805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ощущает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огромную радость перед каждым новым сеансом, а без доступа в интернет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испытывает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грусть и уныние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ходит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гости, реже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встречается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друзьями, т.е. потихоньку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теряет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контакты с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людьми.</a:t>
            </a:r>
          </a:p>
          <a:p>
            <a:pPr marL="342900" indent="-342900">
              <a:buAutoNum type="arabicPeriod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Сайты  посещает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 целью найти нужную информацию, а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заходит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них бесцельно и механически.</a:t>
            </a:r>
          </a:p>
          <a:p>
            <a:pPr marL="342900" indent="-342900">
              <a:buFontTx/>
              <a:buAutoNum type="arabicPeriod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физиологическом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уровне чувствует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последствия длительного сидения за компьютером: боль в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глазах,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сна и режима питания.</a:t>
            </a:r>
          </a:p>
          <a:p>
            <a:pPr marL="342900" indent="-342900">
              <a:buAutoNum type="arabicPeriod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Замечает,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близкие люди все чаще начинают выражать свое возмущение по поводу того, что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слишком много времени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Интернете.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389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10799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Причины игровой зависимости</a:t>
            </a:r>
            <a:endParaRPr lang="ru-RU" sz="66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3638" y="1442849"/>
            <a:ext cx="11578107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начинают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играть из любопытства, за компанию; </a:t>
            </a:r>
            <a:endPara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неудовлетворенность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жизнью, нереализованность в личном и профессиональном плане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14350" indent="-514350">
              <a:buAutoNum type="arabicPeriod"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незрелость психики у подростков и детей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14350" indent="-514350">
              <a:buAutoNum type="arabicPeriod"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азарт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желание испытать удачу.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311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80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78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484" y="1290026"/>
            <a:ext cx="11868505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возникает навязчивая потребность просмотреть свои входящие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сообщения.</a:t>
            </a:r>
          </a:p>
          <a:p>
            <a:pPr marL="457200" indent="-457200">
              <a:buAutoNum type="arabicPeriod" startAt="2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Слишком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 времени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экрана своего монитора, и каждый раз, заходя в социальную сеть,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обещает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себе, что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пробудет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 лишь пару минут, а в итоге с ужасом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обнаруживает,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прошло полдня.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 startAt="2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Испытывает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острое желание регулярно обновлять статус на своей странице, обсуждать с друзьями каждый свой шаг, фотографировать себя везде и всюду, и чаще выкладывать новые снимки.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  Ему  важно,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людей посетило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страницу в течение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дня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как они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прокомментировали 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обновления.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  Всё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 с друзьями происходит в основном через социальную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сеть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   Испытывает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жуткое раздражение, если по какой-либо причине не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попасть на свою страничку в социальной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сети, становится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оторванным от внешнего мира.</a:t>
            </a:r>
          </a:p>
          <a:p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01306" y="0"/>
            <a:ext cx="10472739" cy="13234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Признаки зависимости</a:t>
            </a:r>
            <a:endParaRPr lang="ru-RU" sz="80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0228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536</Words>
  <Application>Microsoft Office PowerPoint</Application>
  <PresentationFormat>Произвольный</PresentationFormat>
  <Paragraphs>60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  решить  проблему???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Динар Рамилевич</dc:creator>
  <cp:lastModifiedBy>103</cp:lastModifiedBy>
  <cp:revision>23</cp:revision>
  <cp:lastPrinted>2016-11-16T13:41:44Z</cp:lastPrinted>
  <dcterms:created xsi:type="dcterms:W3CDTF">2016-11-15T18:06:08Z</dcterms:created>
  <dcterms:modified xsi:type="dcterms:W3CDTF">2016-11-18T05:54:40Z</dcterms:modified>
</cp:coreProperties>
</file>